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1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2" autoAdjust="0"/>
    <p:restoredTop sz="94660"/>
  </p:normalViewPr>
  <p:slideViewPr>
    <p:cSldViewPr snapToGrid="0" showGuides="1">
      <p:cViewPr>
        <p:scale>
          <a:sx n="94" d="100"/>
          <a:sy n="94" d="100"/>
        </p:scale>
        <p:origin x="-195" y="2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934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0269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19945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02634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267036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70318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25262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6663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4290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9790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0286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7435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7149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2507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6997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2405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1F8CE-026D-4589-9C57-C31C30F7E5EE}" type="datetimeFigureOut">
              <a:rPr lang="es-ES" smtClean="0"/>
              <a:t>25/09/2019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2AC2618-B0C1-4DFF-B806-661B586B61E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093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Capstone Project  </a:t>
            </a:r>
            <a:br>
              <a:rPr lang="en-US" dirty="0"/>
            </a:br>
            <a:r>
              <a:rPr lang="en-US" dirty="0"/>
              <a:t>The Battle of Neighborhoods </a:t>
            </a: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8792095" y="6167499"/>
            <a:ext cx="33999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Carmen Pérez García</a:t>
            </a:r>
          </a:p>
          <a:p>
            <a:pPr algn="r"/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2019, </a:t>
            </a:r>
            <a:r>
              <a:rPr lang="es-E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September</a:t>
            </a: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256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3384" y="410094"/>
            <a:ext cx="8596668" cy="1320800"/>
          </a:xfrm>
        </p:spPr>
        <p:txBody>
          <a:bodyPr/>
          <a:lstStyle/>
          <a:p>
            <a:r>
              <a:rPr lang="en-US" dirty="0"/>
              <a:t>CONCLUSIONS</a:t>
            </a:r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633507" y="1352757"/>
            <a:ext cx="919213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To choose the district in which to locate the dental clinic, we look for a residential area, with a high number of residents and with a high commercial activity. Likewise, it must be a well-connected district, for which the metro stops of the city of Madrid have been analyzed.</a:t>
            </a: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As indicated, the appropriate areas would be those included in cluster 3, since they are residential areas and not heavily influenced by tourism.</a:t>
            </a: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Within cluster 3, districts with a greater number of inhabitants, and therefore more apt to install the new business would be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Carabanchel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or Ciudad lineal.</a:t>
            </a: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Since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</a:rPr>
              <a:t>Carabanchel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is better communicated, since it has a greater number of subway stops, in addition to a commercial activity more compatible with the new business, it is considered the most appropriate district to install a new dental clinic.</a:t>
            </a:r>
          </a:p>
          <a:p>
            <a:pPr algn="just"/>
            <a:endParaRPr lang="es-E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248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7902F62A-0BD3-4039-B038-EDA993F87C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6843" y="1488281"/>
            <a:ext cx="4802351" cy="3881437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6ACD49C0-B61D-4C3A-A1FF-83B08D145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384" y="410094"/>
            <a:ext cx="8596668" cy="1320800"/>
          </a:xfrm>
        </p:spPr>
        <p:txBody>
          <a:bodyPr/>
          <a:lstStyle/>
          <a:p>
            <a:r>
              <a:rPr lang="en-US" dirty="0"/>
              <a:t>CONCLUSIONS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0351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203509" y="410095"/>
            <a:ext cx="8596668" cy="1320800"/>
          </a:xfrm>
        </p:spPr>
        <p:txBody>
          <a:bodyPr/>
          <a:lstStyle/>
          <a:p>
            <a:r>
              <a:rPr lang="es-ES" dirty="0" err="1"/>
              <a:t>Introduction</a:t>
            </a:r>
            <a:r>
              <a:rPr lang="es-ES" dirty="0"/>
              <a:t> </a:t>
            </a:r>
          </a:p>
        </p:txBody>
      </p:sp>
      <p:sp>
        <p:nvSpPr>
          <p:cNvPr id="8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710586" y="1024329"/>
            <a:ext cx="7774456" cy="509103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17400" tIns="158700" rIns="317400" bIns="15870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altLang="es-ES" sz="2400" b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This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report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aims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to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analyze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city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of Madrid and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establish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,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based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on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different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criteria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,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best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place to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install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a dental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clinic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ES" altLang="es-ES" dirty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Madrid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capital of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Spain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, so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pretty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big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city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and has a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very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abundant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population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,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being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one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of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most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important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capitals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of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Europe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ES" altLang="es-ES" dirty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also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a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city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that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has a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great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tourist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attraction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, so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many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areas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of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capital are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occupied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by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businesses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dedicated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to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attract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tourists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ES" altLang="es-ES" dirty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In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this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sense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,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should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be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noted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that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,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when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looking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for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a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suitable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location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for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a dental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clinic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,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necessary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to look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for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area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with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a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high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number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of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fixed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inhabitants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,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that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do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not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vary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over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time and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that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can be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established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as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fixed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business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customers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, so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necessary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to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avoid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most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tourist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areas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and look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for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residential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areas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but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with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a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high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economic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activity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ES" altLang="es-ES" sz="16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8098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57695" y="407324"/>
            <a:ext cx="8596668" cy="1320800"/>
          </a:xfrm>
        </p:spPr>
        <p:txBody>
          <a:bodyPr/>
          <a:lstStyle/>
          <a:p>
            <a:r>
              <a:rPr lang="es-ES" dirty="0"/>
              <a:t>	Data </a:t>
            </a:r>
            <a:r>
              <a:rPr lang="es-ES" dirty="0" err="1"/>
              <a:t>Analysis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84904" y="1156103"/>
            <a:ext cx="8596668" cy="3880773"/>
          </a:xfrm>
        </p:spPr>
        <p:txBody>
          <a:bodyPr/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s-ES" altLang="es-ES" sz="2400" b="1" dirty="0" err="1">
                <a:solidFill>
                  <a:schemeClr val="bg2">
                    <a:lumMod val="50000"/>
                  </a:schemeClr>
                </a:solidFill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aspects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to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study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when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evaluating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an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adequate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location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for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a dental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clinic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would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be: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s-ES" altLang="es-ES" dirty="0">
              <a:solidFill>
                <a:schemeClr val="bg2">
                  <a:lumMod val="50000"/>
                </a:schemeClr>
              </a:solidFill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Number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of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inhabitants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s-ES" altLang="es-ES" dirty="0">
              <a:solidFill>
                <a:schemeClr val="bg2">
                  <a:lumMod val="50000"/>
                </a:schemeClr>
              </a:solidFill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Per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capita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income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of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inhabitants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s-ES" altLang="es-ES" dirty="0">
              <a:solidFill>
                <a:schemeClr val="bg2">
                  <a:lumMod val="50000"/>
                </a:schemeClr>
              </a:solidFill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Existing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businesses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in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surroundings</a:t>
            </a:r>
            <a:endParaRPr lang="es-ES" altLang="es-ES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s-ES" altLang="es-ES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Adequate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communication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with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rest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of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city</a:t>
            </a:r>
            <a:endParaRPr lang="es-ES" altLang="es-ES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s-ES" altLang="es-ES" dirty="0">
              <a:solidFill>
                <a:schemeClr val="bg2">
                  <a:lumMod val="50000"/>
                </a:schemeClr>
              </a:solidFill>
              <a:cs typeface="Courier New" panose="02070309020205020404" pitchFamily="49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</a:pP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Touristic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attractions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  <a:cs typeface="Courier New" panose="02070309020205020404" pitchFamily="49" charset="0"/>
              </a:rPr>
              <a:t>nearby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endParaRPr lang="es-E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878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4444" y="415636"/>
            <a:ext cx="8596668" cy="1320800"/>
          </a:xfrm>
        </p:spPr>
        <p:txBody>
          <a:bodyPr/>
          <a:lstStyle/>
          <a:p>
            <a:r>
              <a:rPr lang="en-US" dirty="0"/>
              <a:t>Data acquisition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18403" y="1188000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To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solve the problem the following data is needed: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Districts Madrid data(code, name, coordinates, area, habitants...): This information has been obtained form different websites, and has been stored as </a:t>
            </a: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shp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. and 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csv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. files.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Map of the distribution of underground stations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Different business in the neighborhood: thanks to Foursquare API, we can obtain information about the venues in each neighborhood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21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5073" y="393469"/>
            <a:ext cx="8596668" cy="1320800"/>
          </a:xfrm>
        </p:spPr>
        <p:txBody>
          <a:bodyPr/>
          <a:lstStyle/>
          <a:p>
            <a:r>
              <a:rPr lang="en-US" dirty="0"/>
              <a:t>Madrid Map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491" t="35926" r="36676" b="15856"/>
          <a:stretch/>
        </p:blipFill>
        <p:spPr>
          <a:xfrm>
            <a:off x="4669966" y="1473743"/>
            <a:ext cx="4640366" cy="4516625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022340" y="1206293"/>
            <a:ext cx="317903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 err="1">
                <a:solidFill>
                  <a:schemeClr val="bg2">
                    <a:lumMod val="50000"/>
                  </a:schemeClr>
                </a:solidFill>
              </a:rPr>
              <a:t>This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image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represents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the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districts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of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the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city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in Madrid.</a:t>
            </a:r>
          </a:p>
          <a:p>
            <a:endParaRPr lang="es-ES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We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will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have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 to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choose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one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of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them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to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locate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 a new dental </a:t>
            </a:r>
            <a:r>
              <a:rPr lang="es-ES" dirty="0" err="1">
                <a:solidFill>
                  <a:schemeClr val="bg2">
                    <a:lumMod val="50000"/>
                  </a:schemeClr>
                </a:solidFill>
              </a:rPr>
              <a:t>clinic</a:t>
            </a:r>
            <a:r>
              <a:rPr lang="es-ES" dirty="0">
                <a:solidFill>
                  <a:schemeClr val="bg2">
                    <a:lumMod val="50000"/>
                  </a:schemeClr>
                </a:solidFill>
              </a:rPr>
              <a:t>. </a:t>
            </a:r>
          </a:p>
          <a:p>
            <a:endParaRPr lang="es-E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3375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6760" y="410095"/>
            <a:ext cx="3130641" cy="58184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Condicionants</a:t>
            </a:r>
            <a:r>
              <a:rPr lang="en-US" dirty="0"/>
              <a:t>:</a:t>
            </a:r>
            <a:endParaRPr lang="es-ES" dirty="0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823059" y="4214748"/>
            <a:ext cx="5359652" cy="52835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s-ES" altLang="es-ES" dirty="0">
              <a:solidFill>
                <a:schemeClr val="bg2">
                  <a:lumMod val="50000"/>
                </a:schemeClr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Businesses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present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in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different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districts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.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1D5DA87-F58F-4B2C-92ED-EE1F60104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91008"/>
            <a:ext cx="5691261" cy="3675983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CE12B8E4-B397-4322-80C0-1829E77FDA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0675" y="1339649"/>
            <a:ext cx="2655134" cy="2513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population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density</a:t>
            </a:r>
            <a:endParaRPr lang="es-ES" altLang="es-E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BA9395F-6056-4AA0-9B57-2236631CBD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5975" y="542992"/>
            <a:ext cx="5359652" cy="34369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algn="just" fontAlgn="base">
              <a:spcBef>
                <a:spcPct val="0"/>
              </a:spcBef>
              <a:spcAft>
                <a:spcPct val="0"/>
              </a:spcAft>
            </a:pPr>
            <a:r>
              <a:rPr lang="es-ES" altLang="es-ES" sz="2400" b="1" dirty="0">
                <a:solidFill>
                  <a:schemeClr val="bg2">
                    <a:lumMod val="50000"/>
                  </a:schemeClr>
                </a:solidFill>
              </a:rPr>
              <a:t>As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mentioned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the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main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conditions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analyzed</a:t>
            </a:r>
            <a:r>
              <a:rPr lang="es-ES" altLang="es-ES" dirty="0">
                <a:solidFill>
                  <a:schemeClr val="bg2">
                    <a:lumMod val="50000"/>
                  </a:schemeClr>
                </a:solidFill>
              </a:rPr>
              <a:t> are: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0F3F148-E7E9-465A-A59E-6436B380FB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113" y="1282097"/>
            <a:ext cx="5359652" cy="2513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ES" altLang="es-ES" dirty="0" err="1">
                <a:solidFill>
                  <a:schemeClr val="bg2">
                    <a:lumMod val="50000"/>
                  </a:schemeClr>
                </a:solidFill>
              </a:rPr>
              <a:t>Communications</a:t>
            </a:r>
            <a:endParaRPr lang="es-ES" altLang="es-E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9BBDE6E-7D10-468D-81BF-93CFA43683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929" r="14757" b="15790"/>
          <a:stretch/>
        </p:blipFill>
        <p:spPr>
          <a:xfrm>
            <a:off x="589805" y="1591008"/>
            <a:ext cx="3741275" cy="242014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58D6ADF4-0E0F-4724-8915-64F3A9F3F7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8612" b="24384"/>
          <a:stretch/>
        </p:blipFill>
        <p:spPr>
          <a:xfrm>
            <a:off x="1253877" y="4854045"/>
            <a:ext cx="5778425" cy="183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289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3385" y="426720"/>
            <a:ext cx="8596668" cy="1320800"/>
          </a:xfrm>
        </p:spPr>
        <p:txBody>
          <a:bodyPr/>
          <a:lstStyle/>
          <a:p>
            <a:r>
              <a:rPr lang="en-US" dirty="0"/>
              <a:t>Analysis (I/III)</a:t>
            </a:r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914531" y="900944"/>
            <a:ext cx="8341895" cy="5442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The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process to do the analysis has been as follows: 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First, the map with the districts of Madrid has been downloaded in </a:t>
            </a: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shp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format 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.</a:t>
            </a: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Geojson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has been transformed and a map of the area has been generated with 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folium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Secondly, the population, area and population density data of each district in .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csv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format have been obtained.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	This information has been combined with the district layer and a 	</a:t>
            </a: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chloropleth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type map with 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folium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has been generated. </a:t>
            </a:r>
            <a:br>
              <a:rPr lang="en-US" dirty="0">
                <a:solidFill>
                  <a:schemeClr val="bg2">
                    <a:lumMod val="50000"/>
                  </a:schemeClr>
                </a:solidFill>
              </a:rPr>
            </a:b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Subway stations have been incorporated into this map, which had previously been downloaded in </a:t>
            </a: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shp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format and transformed to </a:t>
            </a: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geojson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br>
              <a:rPr lang="en-US" dirty="0"/>
            </a:br>
            <a:endParaRPr lang="es-E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193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3384" y="435033"/>
            <a:ext cx="8596668" cy="1320800"/>
          </a:xfrm>
        </p:spPr>
        <p:txBody>
          <a:bodyPr/>
          <a:lstStyle/>
          <a:p>
            <a:r>
              <a:rPr lang="en-US" dirty="0"/>
              <a:t>Analysis (II/III)</a:t>
            </a:r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631899" y="1528479"/>
            <a:ext cx="8341895" cy="446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Subsequently, with the </a:t>
            </a: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foursquare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API, the existing businesses in each area have been obtained and the 10 most common of each of them have been filtered</a:t>
            </a: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Finally, with </a:t>
            </a:r>
            <a:r>
              <a:rPr lang="en-US" i="1" dirty="0" err="1">
                <a:solidFill>
                  <a:schemeClr val="bg2">
                    <a:lumMod val="50000"/>
                  </a:schemeClr>
                </a:solidFill>
              </a:rPr>
              <a:t>sklearn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, a clustering of the analyzed districts has been done, with the commented data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	5 groups of districts have been obtained, within them it is worth to point 	out two of them:</a:t>
            </a:r>
          </a:p>
          <a:p>
            <a:pPr marL="742950" lvl="1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Cluster 0 corresponds to the most central and tourist districts. With numerous restaurants and </a:t>
            </a: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tourist attractions</a:t>
            </a:r>
          </a:p>
          <a:p>
            <a:pPr marL="742950" lvl="1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ü"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Cluster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 corresponds to peripheral districts with a high number of services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		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	</a:t>
            </a:r>
            <a:endParaRPr lang="es-E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AB5EB67-77A6-422E-A25E-80757AA300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7935" rIns="0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1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inherit"/>
              </a:rPr>
              <a:t>Cluster 0 corresponds to the most central and tourist districts. With numerous restaurants and tourist attractions</a:t>
            </a:r>
            <a:r>
              <a:rPr kumimoji="0" lang="es-ES" altLang="es-ES" sz="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F834A208-2329-47C0-97A0-F8984D5422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7935" rIns="0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1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inherit"/>
              </a:rPr>
              <a:t>Cluster 0 corresponds to the most central and tourist districts. With numerous restaurants and tourist attractions</a:t>
            </a:r>
            <a:r>
              <a:rPr kumimoji="0" lang="es-ES" altLang="es-ES" sz="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0BE50C6C-8C6E-4882-971C-F51161D5BD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45720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7935" rIns="0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1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inherit"/>
              </a:rPr>
              <a:t>Cluster 1 corresponds to peripheral districts with a high number of services</a:t>
            </a:r>
            <a:r>
              <a:rPr kumimoji="0" lang="es-ES" altLang="es-ES" sz="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5D6FCF69-C570-44FE-9AA0-10853F139C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45720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7935" rIns="0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1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inherit"/>
              </a:rPr>
              <a:t>Cluster 1 corresponds to peripheral districts with a high number of services</a:t>
            </a:r>
            <a:r>
              <a:rPr kumimoji="0" lang="es-ES" altLang="es-ES" sz="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096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5AEE388D-152F-4AD9-BC5A-0B4A12CFB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6387" y="1576388"/>
            <a:ext cx="5409423" cy="3881437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121C8DF6-483A-4BD2-9932-2134FACF6889}"/>
              </a:ext>
            </a:extLst>
          </p:cNvPr>
          <p:cNvSpPr txBox="1">
            <a:spLocks/>
          </p:cNvSpPr>
          <p:nvPr/>
        </p:nvSpPr>
        <p:spPr>
          <a:xfrm>
            <a:off x="253384" y="435033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Analysis (III/III)</a:t>
            </a: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9F0E9AC-A77E-42D6-BA56-A9625D2537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7" t="1437" r="-1"/>
          <a:stretch/>
        </p:blipFill>
        <p:spPr>
          <a:xfrm>
            <a:off x="6624320" y="1576387"/>
            <a:ext cx="2582525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99270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772</TotalTime>
  <Words>611</Words>
  <Application>Microsoft Office PowerPoint</Application>
  <PresentationFormat>Panorámica</PresentationFormat>
  <Paragraphs>74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inherit</vt:lpstr>
      <vt:lpstr>Trebuchet MS</vt:lpstr>
      <vt:lpstr>Wingdings</vt:lpstr>
      <vt:lpstr>Wingdings 3</vt:lpstr>
      <vt:lpstr>Faceta</vt:lpstr>
      <vt:lpstr>Capstone Project   The Battle of Neighborhoods </vt:lpstr>
      <vt:lpstr>Introduction </vt:lpstr>
      <vt:lpstr> Data Analysis</vt:lpstr>
      <vt:lpstr>Data acquisition </vt:lpstr>
      <vt:lpstr>Madrid Map</vt:lpstr>
      <vt:lpstr>Condicionants:</vt:lpstr>
      <vt:lpstr>Analysis (I/III)</vt:lpstr>
      <vt:lpstr>Analysis (II/III)</vt:lpstr>
      <vt:lpstr>Presentación de PowerPoint</vt:lpstr>
      <vt:lpstr>CONCLUSIONS</vt:lpstr>
      <vt:lpstr>CONCLUSIONS</vt:lpstr>
    </vt:vector>
  </TitlesOfParts>
  <Company>Iberdrola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  The Battle of Neighborhoods</dc:title>
  <dc:creator>Perez Garcia, Carmen</dc:creator>
  <cp:lastModifiedBy>Carmen Pérez Garcia</cp:lastModifiedBy>
  <cp:revision>15</cp:revision>
  <dcterms:created xsi:type="dcterms:W3CDTF">2019-09-23T08:33:30Z</dcterms:created>
  <dcterms:modified xsi:type="dcterms:W3CDTF">2019-09-25T19:36:33Z</dcterms:modified>
</cp:coreProperties>
</file>